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1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олилиния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Полилиния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Заголовок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5B106E36-FD25-4E2D-B0AA-010F637433A0}" type="datetimeFigureOut">
              <a:rPr lang="ru-RU" smtClean="0"/>
              <a:pPr/>
              <a:t>03.04.2018</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03.04.2018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03.04.2018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lgn="l">
              <a:defRPr/>
            </a:lvl1p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03.04.2018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олилиния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Полилиния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Заголовок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03.04.2018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03.04.2018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03.04.2018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320"/>
            <a:ext cx="7470648" cy="1143000"/>
          </a:xfrm>
        </p:spPr>
        <p:txBody>
          <a:bodyPr anchor="ctr"/>
          <a:lstStyle>
            <a:lvl1pPr algn="l">
              <a:defRPr sz="4600"/>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03.04.2018</a:t>
            </a:fld>
            <a:endParaRPr lang="ru-RU"/>
          </a:p>
        </p:txBody>
      </p:sp>
      <p:sp>
        <p:nvSpPr>
          <p:cNvPr id="8" name="Номер слайда 7"/>
          <p:cNvSpPr>
            <a:spLocks noGrp="1"/>
          </p:cNvSpPr>
          <p:nvPr>
            <p:ph type="sldNum" sz="quarter" idx="11"/>
          </p:nvPr>
        </p:nvSpPr>
        <p:spPr/>
        <p:txBody>
          <a:bodyPr/>
          <a:lstStyle/>
          <a:p>
            <a:fld id="{725C68B6-61C2-468F-89AB-4B9F7531AA68}" type="slidenum">
              <a:rPr lang="ru-RU" smtClean="0"/>
              <a:pPr/>
              <a:t>‹#›</a:t>
            </a:fld>
            <a:endParaRPr lang="ru-RU"/>
          </a:p>
        </p:txBody>
      </p:sp>
      <p:sp>
        <p:nvSpPr>
          <p:cNvPr id="9" name="Нижний колонтитул 8"/>
          <p:cNvSpPr>
            <a:spLocks noGrp="1"/>
          </p:cNvSpPr>
          <p:nvPr>
            <p:ph type="ftr" sz="quarter" idx="12"/>
          </p:nvPr>
        </p:nvSpPr>
        <p:spPr/>
        <p:txBody>
          <a:bodyPr/>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03.04.2018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03.04.2018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156448" y="6422064"/>
            <a:ext cx="762000" cy="365125"/>
          </a:xfrm>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457200" y="6422064"/>
            <a:ext cx="2133600" cy="365125"/>
          </a:xfrm>
        </p:spPr>
        <p:txBody>
          <a:bodyPr/>
          <a:lstStyle/>
          <a:p>
            <a:fld id="{5B106E36-FD25-4E2D-B0AA-010F637433A0}" type="datetimeFigureOut">
              <a:rPr lang="ru-RU" smtClean="0"/>
              <a:pPr/>
              <a:t>03.04.2018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2" name="Полилиния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Полилиния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Заголовок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5B106E36-FD25-4E2D-B0AA-010F637433A0}" type="datetimeFigureOut">
              <a:rPr lang="ru-RU" smtClean="0"/>
              <a:pPr/>
              <a:t>03.04.2018</a:t>
            </a:fld>
            <a:endParaRPr lang="ru-RU"/>
          </a:p>
        </p:txBody>
      </p:sp>
      <p:sp>
        <p:nvSpPr>
          <p:cNvPr id="22" name="Нижний колонтитул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ru-RU"/>
          </a:p>
        </p:txBody>
      </p:sp>
      <p:sp>
        <p:nvSpPr>
          <p:cNvPr id="18" name="Номер слайда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8596" y="1857364"/>
            <a:ext cx="6480048" cy="2301240"/>
          </a:xfrm>
        </p:spPr>
        <p:txBody>
          <a:bodyPr>
            <a:normAutofit fontScale="90000"/>
          </a:bodyPr>
          <a:lstStyle/>
          <a:p>
            <a:r>
              <a:rPr lang="kk-KZ" i="1" dirty="0" smtClean="0"/>
              <a:t>ТОО «Кайнар-АКБ» қышқылды аккумулятор өндіріс орнының технологиялық бөлімі</a:t>
            </a:r>
            <a:r>
              <a:rPr lang="ru-RU" dirty="0" smtClean="0"/>
              <a:t/>
            </a:r>
            <a:br>
              <a:rPr lang="ru-RU" dirty="0" smtClean="0"/>
            </a:br>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kk-KZ" dirty="0" smtClean="0">
                <a:latin typeface="Times New Roman" pitchFamily="18" charset="0"/>
                <a:cs typeface="Times New Roman" pitchFamily="18" charset="0"/>
              </a:rPr>
              <a:t>Қорғасын ұнтағын өндіру үрдісі</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a:xfrm>
            <a:off x="457200" y="1285860"/>
            <a:ext cx="7758138" cy="4840303"/>
          </a:xfrm>
        </p:spPr>
        <p:txBody>
          <a:bodyPr>
            <a:noAutofit/>
          </a:bodyPr>
          <a:lstStyle/>
          <a:p>
            <a:r>
              <a:rPr lang="kk-KZ" sz="1400" dirty="0" smtClean="0"/>
              <a:t>қондырғының негізгі мақсаты қорғасын ұнтағын өндіру болып табылады. Қондырғының өнімділігі 20 т/тәулік.</a:t>
            </a:r>
            <a:endParaRPr lang="ru-RU" sz="1400" dirty="0" smtClean="0"/>
          </a:p>
          <a:p>
            <a:r>
              <a:rPr lang="kk-KZ" sz="1400" dirty="0" smtClean="0"/>
              <a:t>Қорғасынның тотығу үрдісі және қорғасын ұнтағының түзілуі цилиндрлі қорғасын жүктелген диірменнің айналмалы барабанында жүзеге асады. </a:t>
            </a:r>
            <a:endParaRPr lang="ru-RU" sz="1400" dirty="0" smtClean="0"/>
          </a:p>
          <a:p>
            <a:r>
              <a:rPr lang="kk-KZ" sz="1400" dirty="0" smtClean="0"/>
              <a:t>Диірменге жүктеу автоматты түрде жүргізіледі және цилиндрлердің салмағы басты жақтау астында орналасқан төрт датчик көмегімен бақыланады. </a:t>
            </a:r>
            <a:endParaRPr lang="ru-RU" sz="1400" dirty="0" smtClean="0"/>
          </a:p>
          <a:p>
            <a:r>
              <a:rPr lang="kk-KZ" sz="1400" dirty="0" smtClean="0"/>
              <a:t>Қорғасынның тотығуы және түзілген ұнтақты барабаннан шығару шаң ұстағыш камерада орналасқан желдеткіштен келетін ауа ағыны арқылы жүзеге асады.</a:t>
            </a:r>
            <a:endParaRPr lang="ru-RU" sz="1400" dirty="0" smtClean="0"/>
          </a:p>
          <a:p>
            <a:r>
              <a:rPr lang="kk-KZ" sz="1400" dirty="0" smtClean="0"/>
              <a:t>Оксидті өндіру барысында қалыпты температураны сақтау үшін шарлы диірмен барабанының ішіне арнайы қондырғымен автоматты түрде су себіледі. Су қысымы 0,2-0,3 МПа аралығында болуы қажет. 			 </a:t>
            </a:r>
            <a:endParaRPr lang="ru-RU" sz="1400" dirty="0" smtClean="0"/>
          </a:p>
          <a:p>
            <a:r>
              <a:rPr lang="kk-KZ" sz="1400" i="1" dirty="0" smtClean="0"/>
              <a:t>Бункер</a:t>
            </a:r>
            <a:r>
              <a:rPr lang="kk-KZ" sz="1400" dirty="0" smtClean="0"/>
              <a:t> – цилиндр түрдегі дөңгелек форма. Ол ауа жіберу құралы және бекіткішпен жабдықталған. </a:t>
            </a:r>
            <a:endParaRPr lang="ru-RU" sz="1400" dirty="0" smtClean="0"/>
          </a:p>
          <a:p>
            <a:r>
              <a:rPr lang="kk-KZ" sz="1400" dirty="0" smtClean="0"/>
              <a:t>Әр </a:t>
            </a:r>
            <a:r>
              <a:rPr lang="kk-KZ" sz="1400" dirty="0" smtClean="0"/>
              <a:t>біреуінің </a:t>
            </a:r>
            <a:r>
              <a:rPr lang="kk-KZ" sz="1400" dirty="0" smtClean="0"/>
              <a:t>сыйымдылығы 30 тонна болатын 2 дана резервуар қорғасын ұнтағын жинау және сақтау үшін қолданылады.</a:t>
            </a:r>
            <a:endParaRPr lang="ru-RU" sz="1400" dirty="0" smtClean="0"/>
          </a:p>
          <a:p>
            <a:r>
              <a:rPr lang="kk-KZ" sz="1400" i="1" dirty="0" smtClean="0"/>
              <a:t>Резервуар</a:t>
            </a:r>
            <a:r>
              <a:rPr lang="kk-KZ" sz="1400" dirty="0" smtClean="0"/>
              <a:t> – тік орнатылған цилиндр түрдегі дөңгелек форма. Оған ауа жіберу құралы және бекіткішпен жабдықталған. </a:t>
            </a:r>
            <a:endParaRPr lang="ru-RU" sz="1400" dirty="0" smtClean="0"/>
          </a:p>
          <a:p>
            <a:r>
              <a:rPr lang="kk-KZ" sz="1400" dirty="0" smtClean="0"/>
              <a:t>Қорғасын ұнтағын жинау және іріктеу герметикалық жабық шнекті конвейрлер арқылы жүргізіледі. Шығару кезінде ауа резервуарға ауа жіберу құрылғысы арқылы беріледі. </a:t>
            </a:r>
            <a:endParaRPr lang="ru-RU" sz="1400" dirty="0" smtClean="0"/>
          </a:p>
          <a:p>
            <a:r>
              <a:rPr lang="kk-KZ" sz="1400" dirty="0" smtClean="0"/>
              <a:t>Қорғасын шаңы вибрация қатысында жүктеледі. Вибрация жоғары болған сайын, жүктеу тез жүреді. Вибрация күші вибрациялық қондырғының екі жағында орналасқан </a:t>
            </a:r>
            <a:r>
              <a:rPr lang="kk-KZ" sz="1400" smtClean="0"/>
              <a:t>эксцентрикті </a:t>
            </a:r>
            <a:r>
              <a:rPr lang="kk-KZ" sz="1400" smtClean="0"/>
              <a:t>бұрандалар </a:t>
            </a:r>
            <a:r>
              <a:rPr lang="kk-KZ" sz="1400" dirty="0" smtClean="0"/>
              <a:t>арқылы реттеледі.</a:t>
            </a:r>
            <a:endParaRPr lang="ru-RU" sz="1400" dirty="0" smtClean="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kk-KZ" b="1" dirty="0" smtClean="0">
                <a:latin typeface="Times New Roman" pitchFamily="18" charset="0"/>
                <a:cs typeface="Times New Roman" pitchFamily="18" charset="0"/>
              </a:rPr>
              <a:t>Жағу бөлімі</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lnSpcReduction="10000"/>
          </a:bodyPr>
          <a:lstStyle/>
          <a:p>
            <a:pPr>
              <a:buNone/>
            </a:pPr>
            <a:r>
              <a:rPr lang="kk-KZ" dirty="0" smtClean="0">
                <a:latin typeface="Times New Roman" pitchFamily="18" charset="0"/>
                <a:cs typeface="Times New Roman" pitchFamily="18" charset="0"/>
              </a:rPr>
              <a:t>       Қорғасын аккумуляторларының электродтарын дайындаудың технологиялық үрдісі келесі операциялардан тұрады:</a:t>
            </a:r>
            <a:endParaRPr lang="ru-RU"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Аккумуляторлы пастаны дайындау.</a:t>
            </a:r>
            <a:endParaRPr lang="ru-RU"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Пастаны торларға жағу.</a:t>
            </a:r>
            <a:endParaRPr lang="ru-RU"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жағылған электродтарды престеу немесе біліктеу.</a:t>
            </a:r>
            <a:endParaRPr lang="ru-RU"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Электродтарды кептіру.</a:t>
            </a:r>
            <a:endParaRPr lang="ru-RU" dirty="0" smtClean="0">
              <a:latin typeface="Times New Roman" pitchFamily="18" charset="0"/>
              <a:cs typeface="Times New Roman" pitchFamily="18" charset="0"/>
            </a:endParaRPr>
          </a:p>
          <a:p>
            <a:pPr>
              <a:buNone/>
            </a:pPr>
            <a:endParaRPr lang="ru-RU"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Grp="1" noChangeAspect="1" noChangeArrowheads="1"/>
          </p:cNvPicPr>
          <p:nvPr>
            <p:ph idx="1"/>
          </p:nvPr>
        </p:nvPicPr>
        <p:blipFill>
          <a:blip r:embed="rId2"/>
          <a:srcRect l="6313" t="22643" r="13329" b="14400"/>
          <a:stretch>
            <a:fillRect/>
          </a:stretch>
        </p:blipFill>
        <p:spPr bwMode="auto">
          <a:xfrm>
            <a:off x="357158" y="1857364"/>
            <a:ext cx="8109178" cy="3571900"/>
          </a:xfrm>
          <a:prstGeom prst="rect">
            <a:avLst/>
          </a:prstGeom>
          <a:ln>
            <a:headEnd/>
            <a:tailEnd/>
          </a:ln>
        </p:spPr>
        <p:style>
          <a:lnRef idx="1">
            <a:schemeClr val="accent2"/>
          </a:lnRef>
          <a:fillRef idx="3">
            <a:schemeClr val="accent2"/>
          </a:fillRef>
          <a:effectRef idx="2">
            <a:schemeClr val="accent2"/>
          </a:effectRef>
          <a:fontRef idx="minor">
            <a:schemeClr val="lt1"/>
          </a:fontRef>
        </p:style>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p:cNvPicPr>
            <a:picLocks noGrp="1" noChangeAspect="1" noChangeArrowheads="1"/>
          </p:cNvPicPr>
          <p:nvPr>
            <p:ph idx="1"/>
          </p:nvPr>
        </p:nvPicPr>
        <p:blipFill>
          <a:blip r:embed="rId2"/>
          <a:srcRect l="6313" t="24345" r="19069" b="10997"/>
          <a:stretch>
            <a:fillRect/>
          </a:stretch>
        </p:blipFill>
        <p:spPr bwMode="auto">
          <a:xfrm>
            <a:off x="214282" y="1500174"/>
            <a:ext cx="8211610" cy="4000528"/>
          </a:xfrm>
          <a:prstGeom prst="rect">
            <a:avLst/>
          </a:prstGeom>
          <a:ln>
            <a:headEnd/>
            <a:tailEnd/>
          </a:ln>
        </p:spPr>
        <p:style>
          <a:lnRef idx="1">
            <a:schemeClr val="accent2"/>
          </a:lnRef>
          <a:fillRef idx="3">
            <a:schemeClr val="accent2"/>
          </a:fillRef>
          <a:effectRef idx="2">
            <a:schemeClr val="accent2"/>
          </a:effectRef>
          <a:fontRef idx="minor">
            <a:schemeClr val="lt1"/>
          </a:fontRef>
        </p:style>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G:\Намазочный цех\IMG_2612.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86116" y="214290"/>
            <a:ext cx="5572164" cy="3500462"/>
          </a:xfrm>
          <a:prstGeom prst="rect">
            <a:avLst/>
          </a:prstGeom>
          <a:noFill/>
          <a:ln>
            <a:noFill/>
          </a:ln>
        </p:spPr>
      </p:pic>
      <p:sp>
        <p:nvSpPr>
          <p:cNvPr id="73729" name="Rectangle 1"/>
          <p:cNvSpPr>
            <a:spLocks noChangeArrowheads="1"/>
          </p:cNvSpPr>
          <p:nvPr/>
        </p:nvSpPr>
        <p:spPr bwMode="auto">
          <a:xfrm>
            <a:off x="0" y="928670"/>
            <a:ext cx="307183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Сурет № 6. «Sovema» жағу бөлімі</a:t>
            </a:r>
            <a:endParaRPr kumimoji="0" lang="kk-KZ"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6" name="Рисунок 5" descr="G:\Намазочный цех\IMG_263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158" y="3000372"/>
            <a:ext cx="4440862" cy="3357586"/>
          </a:xfrm>
          <a:prstGeom prst="rect">
            <a:avLst/>
          </a:prstGeom>
          <a:noFill/>
          <a:ln>
            <a:noFill/>
          </a:ln>
        </p:spPr>
      </p:pic>
      <p:sp>
        <p:nvSpPr>
          <p:cNvPr id="73730" name="Rectangle 2"/>
          <p:cNvSpPr>
            <a:spLocks noChangeArrowheads="1"/>
          </p:cNvSpPr>
          <p:nvPr/>
        </p:nvSpPr>
        <p:spPr bwMode="auto">
          <a:xfrm>
            <a:off x="4857752" y="5929330"/>
            <a:ext cx="3743717"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Сурет </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kk-KZ" dirty="0" smtClean="0">
                <a:latin typeface="Times New Roman" pitchFamily="18" charset="0"/>
                <a:ea typeface="Calibri" pitchFamily="34" charset="0"/>
                <a:cs typeface="Times New Roman" pitchFamily="18" charset="0"/>
              </a:rPr>
              <a:t>7</a:t>
            </a:r>
            <a:r>
              <a:rPr kumimoji="0" lang="kk-KZ"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МАС</a:t>
            </a:r>
            <a:r>
              <a:rPr kumimoji="0" lang="ru-RU"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№1</a:t>
            </a:r>
            <a:r>
              <a:rPr kumimoji="0" lang="kk-KZ"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жағу бөлімі</a:t>
            </a:r>
            <a:endParaRPr kumimoji="0" lang="kk-KZ"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kk-KZ" b="1" dirty="0" smtClean="0">
                <a:latin typeface="Times New Roman" pitchFamily="18" charset="0"/>
                <a:cs typeface="Times New Roman" pitchFamily="18" charset="0"/>
              </a:rPr>
              <a:t>Жинақтау цехі</a:t>
            </a:r>
            <a:endParaRPr lang="ru-RU" dirty="0">
              <a:latin typeface="Times New Roman" pitchFamily="18" charset="0"/>
              <a:cs typeface="Times New Roman" pitchFamily="18" charset="0"/>
            </a:endParaRPr>
          </a:p>
        </p:txBody>
      </p:sp>
      <p:pic>
        <p:nvPicPr>
          <p:cNvPr id="4" name="Содержимое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928662" y="1500174"/>
            <a:ext cx="6786610" cy="457203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kk-KZ" b="1" dirty="0" smtClean="0"/>
              <a:t>Формалау бөлімі</a:t>
            </a:r>
            <a:endParaRPr lang="ru-RU" dirty="0"/>
          </a:p>
        </p:txBody>
      </p:sp>
      <p:pic>
        <p:nvPicPr>
          <p:cNvPr id="4" name="Содержимое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57290" y="1428736"/>
            <a:ext cx="5906477" cy="3774160"/>
          </a:xfrm>
          <a:prstGeom prst="rect">
            <a:avLst/>
          </a:prstGeom>
        </p:spPr>
      </p:pic>
      <p:sp>
        <p:nvSpPr>
          <p:cNvPr id="71681" name="Rectangle 1"/>
          <p:cNvSpPr>
            <a:spLocks noChangeArrowheads="1"/>
          </p:cNvSpPr>
          <p:nvPr/>
        </p:nvSpPr>
        <p:spPr bwMode="auto">
          <a:xfrm>
            <a:off x="714348" y="5643578"/>
            <a:ext cx="792965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Сурет №</a:t>
            </a:r>
            <a:r>
              <a:rPr lang="kk-KZ" dirty="0" smtClean="0">
                <a:latin typeface="Times New Roman" pitchFamily="18" charset="0"/>
                <a:ea typeface="Calibri" pitchFamily="34" charset="0"/>
                <a:cs typeface="Times New Roman" pitchFamily="18" charset="0"/>
              </a:rPr>
              <a:t>9</a:t>
            </a:r>
            <a:r>
              <a:rPr kumimoji="0" lang="kk-KZ"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.Әр біреуі бу мен қышқыл аэрозолдеін ұстауға арналған сорғыш жүйемен жалғасқан АКБ формалау астаушалары</a:t>
            </a:r>
            <a:endParaRPr kumimoji="0" lang="kk-KZ"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kk-KZ" b="1" dirty="0" smtClean="0">
                <a:latin typeface="Times New Roman" pitchFamily="18" charset="0"/>
                <a:cs typeface="Times New Roman" pitchFamily="18" charset="0"/>
              </a:rPr>
              <a:t>Дайын өнім қоймасы</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77500" lnSpcReduction="20000"/>
          </a:bodyPr>
          <a:lstStyle/>
          <a:p>
            <a:pPr algn="ctr">
              <a:buNone/>
            </a:pPr>
            <a:r>
              <a:rPr lang="kk-KZ" dirty="0" smtClean="0">
                <a:latin typeface="Times New Roman" pitchFamily="18" charset="0"/>
                <a:cs typeface="Times New Roman" pitchFamily="18" charset="0"/>
              </a:rPr>
              <a:t>Дайын өнім қоймасында «YAZICI EASY» термоқондырғыш машина және «ЕСОМАТ EASY» паллетқаптағыш орнатылған. «YAZICI» термоқондырғыш машина аккумулятор батареяларын термопленкаға қаптау үшін арналған. Қаптау жұмысы полиэтиленді пленкаға оралған аккумуляторды электрлік ТЭҚ-мен қыздыру арқылы жүзеге асырылады. Қыздырылған соң ол шығару бөлігінде орналасқан желдеткіш көмегімен салқындатылады (ауамен). Аккумулятор батареяларын жүктеу және шығару қолмен жасалады. Бұл операцияны жеңілдету үшін астауша конструкциясының түбінде роликті конвейрлер орнатылған.  Қыздыру температурасы термопармен бақыланады және пленка қалыңдығына байланысты реостатпен реттеліп отырылады. </a:t>
            </a:r>
            <a:endParaRPr lang="ru-RU" dirty="0" smtClean="0">
              <a:latin typeface="Times New Roman" pitchFamily="18" charset="0"/>
              <a:cs typeface="Times New Roman" pitchFamily="18" charset="0"/>
            </a:endParaRPr>
          </a:p>
          <a:p>
            <a:pPr>
              <a:buNone/>
            </a:pPr>
            <a:endParaRPr lang="ru-R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kk-KZ" b="1" dirty="0" smtClean="0">
                <a:latin typeface="Times New Roman" pitchFamily="18" charset="0"/>
                <a:cs typeface="Times New Roman" pitchFamily="18" charset="0"/>
              </a:rPr>
              <a:t>	Электролит дайындау бөлімі</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55000" lnSpcReduction="20000"/>
          </a:bodyPr>
          <a:lstStyle/>
          <a:p>
            <a:r>
              <a:rPr lang="kk-KZ" dirty="0" smtClean="0">
                <a:latin typeface="Times New Roman" pitchFamily="18" charset="0"/>
                <a:cs typeface="Times New Roman" pitchFamily="18" charset="0"/>
              </a:rPr>
              <a:t>«KUSTAN» электролит дайындау бөлімі тығыздығы 1,07 г/см</a:t>
            </a:r>
            <a:r>
              <a:rPr lang="kk-KZ" baseline="30000" dirty="0" smtClean="0">
                <a:latin typeface="Times New Roman" pitchFamily="18" charset="0"/>
                <a:cs typeface="Times New Roman" pitchFamily="18" charset="0"/>
              </a:rPr>
              <a:t>3</a:t>
            </a:r>
            <a:r>
              <a:rPr lang="kk-KZ" dirty="0" smtClean="0">
                <a:latin typeface="Times New Roman" pitchFamily="18" charset="0"/>
                <a:cs typeface="Times New Roman" pitchFamily="18" charset="0"/>
              </a:rPr>
              <a:t>, 1,25 г/см</a:t>
            </a:r>
            <a:r>
              <a:rPr lang="kk-KZ" baseline="30000" dirty="0" smtClean="0">
                <a:latin typeface="Times New Roman" pitchFamily="18" charset="0"/>
                <a:cs typeface="Times New Roman" pitchFamily="18" charset="0"/>
              </a:rPr>
              <a:t>3</a:t>
            </a:r>
            <a:r>
              <a:rPr lang="kk-KZ" dirty="0" smtClean="0">
                <a:latin typeface="Times New Roman" pitchFamily="18" charset="0"/>
                <a:cs typeface="Times New Roman" pitchFamily="18" charset="0"/>
              </a:rPr>
              <a:t> болатын электролиттерді дайындауға арналған. Электролитті дайындау үшін дистиллирленген су мен тығыздығы  1,83 г/см</a:t>
            </a:r>
            <a:r>
              <a:rPr lang="kk-KZ" baseline="30000" dirty="0" smtClean="0">
                <a:latin typeface="Times New Roman" pitchFamily="18" charset="0"/>
                <a:cs typeface="Times New Roman" pitchFamily="18" charset="0"/>
              </a:rPr>
              <a:t>3 </a:t>
            </a:r>
            <a:r>
              <a:rPr lang="kk-KZ" dirty="0" smtClean="0">
                <a:latin typeface="Times New Roman" pitchFamily="18" charset="0"/>
                <a:cs typeface="Times New Roman" pitchFamily="18" charset="0"/>
              </a:rPr>
              <a:t>болатын концентрлі күкірт қышқылы қолданылады. </a:t>
            </a:r>
            <a:endParaRPr lang="ru-RU"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Тығыздығы 1,07г/см</a:t>
            </a:r>
            <a:r>
              <a:rPr lang="kk-KZ" baseline="30000" dirty="0" smtClean="0">
                <a:latin typeface="Times New Roman" pitchFamily="18" charset="0"/>
                <a:cs typeface="Times New Roman" pitchFamily="18" charset="0"/>
              </a:rPr>
              <a:t>3</a:t>
            </a:r>
            <a:r>
              <a:rPr lang="kk-KZ" dirty="0" smtClean="0">
                <a:latin typeface="Times New Roman" pitchFamily="18" charset="0"/>
                <a:cs typeface="Times New Roman" pitchFamily="18" charset="0"/>
              </a:rPr>
              <a:t>,1,25г/см</a:t>
            </a:r>
            <a:r>
              <a:rPr lang="kk-KZ" baseline="30000" dirty="0" smtClean="0">
                <a:latin typeface="Times New Roman" pitchFamily="18" charset="0"/>
                <a:cs typeface="Times New Roman" pitchFamily="18" charset="0"/>
              </a:rPr>
              <a:t>3 </a:t>
            </a:r>
            <a:r>
              <a:rPr lang="kk-KZ" dirty="0" smtClean="0">
                <a:latin typeface="Times New Roman" pitchFamily="18" charset="0"/>
                <a:cs typeface="Times New Roman" pitchFamily="18" charset="0"/>
              </a:rPr>
              <a:t>болатын күкірт қышқылы ерітіндісін дайындау:</a:t>
            </a:r>
            <a:endParaRPr lang="ru-RU"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Күкірт қышқылы қысымды бакқа қабылдағыш құбырлар арқылы беріледі. Бастапқы концентрлі күкірт қышқылының тығыздығы 1,83 г/см</a:t>
            </a:r>
            <a:r>
              <a:rPr lang="kk-KZ" baseline="30000" dirty="0" smtClean="0">
                <a:latin typeface="Times New Roman" pitchFamily="18" charset="0"/>
                <a:cs typeface="Times New Roman" pitchFamily="18" charset="0"/>
              </a:rPr>
              <a:t>3</a:t>
            </a:r>
            <a:r>
              <a:rPr lang="kk-KZ" dirty="0" smtClean="0">
                <a:latin typeface="Times New Roman" pitchFamily="18" charset="0"/>
                <a:cs typeface="Times New Roman" pitchFamily="18" charset="0"/>
              </a:rPr>
              <a:t> болады. Қышқыл сыйымдылық деңгейінің 80 %-на дейін толтырылады. Қышқылдың толып кетуінің алдын алу үшін қойма сыйымдылықтары қарастырылған. Ол жерге артық қышқыл құйылады. Сонымен қатар сыйымдылықтағы қышқылдың минималды және максималды мөлшерін бақылап тұратын электрлік дабыл бар. </a:t>
            </a:r>
            <a:endParaRPr lang="ru-RU"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Электролитті дайындау келесі түрде жүргізіледі: Құбыр арқылы араластырғышқа су мен қышқыл беріледі. Судың қажет мөлшері толтырылғаннан кейін автоматты түрде қышқыл құйылады. Желінің өнімділігі 3000 кг/сағ. Электролит дайындау бөлімі толығымен автоматтандырылған. Сондықтан қышқыл булары атмосфераға түспейді. </a:t>
            </a:r>
            <a:endParaRPr lang="ru-RU" dirty="0" smtClean="0">
              <a:latin typeface="Times New Roman" pitchFamily="18"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kk-KZ" b="1" dirty="0" smtClean="0">
                <a:latin typeface="Times New Roman" pitchFamily="18" charset="0"/>
                <a:cs typeface="Times New Roman" pitchFamily="18" charset="0"/>
              </a:rPr>
              <a:t>Қорғасын қалдықтарын регенерациялау бөлімі </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pPr>
              <a:buNone/>
            </a:pPr>
            <a:r>
              <a:rPr lang="kk-KZ" dirty="0" smtClean="0"/>
              <a:t> Қорғасын қалдықтарын регенерациялау бөліміне келесі қондырғылар кіреді: </a:t>
            </a:r>
            <a:endParaRPr lang="ru-RU" dirty="0" smtClean="0"/>
          </a:p>
          <a:p>
            <a:r>
              <a:rPr lang="kk-KZ" dirty="0" smtClean="0"/>
              <a:t>- №1 электротермиялық пеш;</a:t>
            </a:r>
            <a:endParaRPr lang="ru-RU" dirty="0" smtClean="0"/>
          </a:p>
          <a:p>
            <a:r>
              <a:rPr lang="kk-KZ" dirty="0" smtClean="0"/>
              <a:t>- №2 электротермиялық пеш;</a:t>
            </a:r>
            <a:endParaRPr lang="ru-RU" dirty="0" smtClean="0"/>
          </a:p>
          <a:p>
            <a:r>
              <a:rPr lang="kk-KZ" dirty="0" smtClean="0"/>
              <a:t>- Рафинациялау цехі (рафинирлеу қазандары);</a:t>
            </a:r>
            <a:endParaRPr lang="ru-RU" dirty="0" smtClean="0"/>
          </a:p>
          <a:p>
            <a:r>
              <a:rPr lang="kk-KZ" dirty="0" smtClean="0"/>
              <a:t>- Құю машиналары.</a:t>
            </a:r>
            <a:endParaRPr lang="ru-RU" dirty="0" smtClean="0"/>
          </a:p>
          <a:p>
            <a:pPr>
              <a:buNone/>
            </a:pPr>
            <a:endParaRPr lang="ru-R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sz="4000" dirty="0" smtClean="0">
                <a:latin typeface="Times New Roman" pitchFamily="18" charset="0"/>
                <a:cs typeface="Times New Roman" pitchFamily="18" charset="0"/>
              </a:rPr>
              <a:t>Өндіріс аумағында орналасқан бөлімдер:</a:t>
            </a:r>
            <a:endParaRPr lang="ru-RU" dirty="0"/>
          </a:p>
        </p:txBody>
      </p:sp>
      <p:sp>
        <p:nvSpPr>
          <p:cNvPr id="3" name="Содержимое 2"/>
          <p:cNvSpPr>
            <a:spLocks noGrp="1"/>
          </p:cNvSpPr>
          <p:nvPr>
            <p:ph idx="1"/>
          </p:nvPr>
        </p:nvSpPr>
        <p:spPr>
          <a:xfrm>
            <a:off x="457200" y="1500174"/>
            <a:ext cx="7467600" cy="4625989"/>
          </a:xfrm>
        </p:spPr>
        <p:txBody>
          <a:bodyPr>
            <a:normAutofit fontScale="32500" lnSpcReduction="20000"/>
          </a:bodyPr>
          <a:lstStyle/>
          <a:p>
            <a:r>
              <a:rPr lang="kk-KZ" dirty="0" smtClean="0"/>
              <a:t>өндірістік корпус:</a:t>
            </a:r>
            <a:endParaRPr lang="ru-RU" dirty="0" smtClean="0"/>
          </a:p>
          <a:p>
            <a:r>
              <a:rPr lang="kk-KZ" dirty="0" smtClean="0"/>
              <a:t>- құю бөлімі;</a:t>
            </a:r>
            <a:endParaRPr lang="ru-RU" dirty="0" smtClean="0"/>
          </a:p>
          <a:p>
            <a:r>
              <a:rPr lang="kk-KZ" dirty="0" smtClean="0"/>
              <a:t>- жағу бөлімі;</a:t>
            </a:r>
            <a:endParaRPr lang="ru-RU" dirty="0" smtClean="0"/>
          </a:p>
          <a:p>
            <a:r>
              <a:rPr lang="kk-KZ" dirty="0" smtClean="0"/>
              <a:t>- формалау бөлімі;</a:t>
            </a:r>
            <a:endParaRPr lang="ru-RU" dirty="0" smtClean="0"/>
          </a:p>
          <a:p>
            <a:r>
              <a:rPr lang="kk-KZ" dirty="0" smtClean="0"/>
              <a:t>- жинау цехі;</a:t>
            </a:r>
            <a:endParaRPr lang="ru-RU" dirty="0" smtClean="0"/>
          </a:p>
          <a:p>
            <a:r>
              <a:rPr lang="kk-KZ" dirty="0" smtClean="0"/>
              <a:t>- диірменді бөлім;</a:t>
            </a:r>
            <a:endParaRPr lang="ru-RU" dirty="0" smtClean="0"/>
          </a:p>
          <a:p>
            <a:r>
              <a:rPr lang="kk-KZ" dirty="0" smtClean="0"/>
              <a:t>- қорғасын қоймасы;</a:t>
            </a:r>
            <a:endParaRPr lang="ru-RU" dirty="0" smtClean="0"/>
          </a:p>
          <a:p>
            <a:r>
              <a:rPr lang="kk-KZ" dirty="0" smtClean="0"/>
              <a:t>компрессорлеуші бөлім;</a:t>
            </a:r>
            <a:endParaRPr lang="ru-RU" dirty="0" smtClean="0"/>
          </a:p>
          <a:p>
            <a:r>
              <a:rPr lang="kk-KZ" dirty="0" smtClean="0"/>
              <a:t>тұрмыстық корпус;</a:t>
            </a:r>
            <a:endParaRPr lang="ru-RU" dirty="0" smtClean="0"/>
          </a:p>
          <a:p>
            <a:r>
              <a:rPr lang="kk-KZ" dirty="0" smtClean="0"/>
              <a:t>әкті шаруашылық;</a:t>
            </a:r>
            <a:endParaRPr lang="ru-RU" dirty="0" smtClean="0"/>
          </a:p>
          <a:p>
            <a:r>
              <a:rPr lang="kk-KZ" dirty="0" smtClean="0"/>
              <a:t>АКБ қайта өңдеудің «Engitek»  желісі</a:t>
            </a:r>
            <a:endParaRPr lang="ru-RU" dirty="0" smtClean="0"/>
          </a:p>
          <a:p>
            <a:r>
              <a:rPr lang="ru-RU" dirty="0" smtClean="0"/>
              <a:t>- компрессор</a:t>
            </a:r>
          </a:p>
          <a:p>
            <a:r>
              <a:rPr lang="ru-RU" dirty="0" err="1" smtClean="0"/>
              <a:t>электротерми</a:t>
            </a:r>
            <a:r>
              <a:rPr lang="kk-KZ" dirty="0" smtClean="0"/>
              <a:t>ялық пештер</a:t>
            </a:r>
            <a:r>
              <a:rPr lang="ru-RU" dirty="0" smtClean="0"/>
              <a:t>;</a:t>
            </a:r>
          </a:p>
          <a:p>
            <a:r>
              <a:rPr lang="kk-KZ" dirty="0" smtClean="0"/>
              <a:t>қорғасынды </a:t>
            </a:r>
            <a:r>
              <a:rPr lang="ru-RU" dirty="0" err="1" smtClean="0"/>
              <a:t>рафин</a:t>
            </a:r>
            <a:r>
              <a:rPr lang="kk-KZ" dirty="0" smtClean="0"/>
              <a:t>ирлеу бөлімшесі</a:t>
            </a:r>
            <a:r>
              <a:rPr lang="ru-RU" dirty="0" smtClean="0"/>
              <a:t>;</a:t>
            </a:r>
          </a:p>
          <a:p>
            <a:r>
              <a:rPr lang="kk-KZ" dirty="0" smtClean="0"/>
              <a:t>күкірт қышқылы қоймасы</a:t>
            </a:r>
            <a:r>
              <a:rPr lang="ru-RU" dirty="0" smtClean="0"/>
              <a:t>;</a:t>
            </a:r>
          </a:p>
          <a:p>
            <a:r>
              <a:rPr lang="kk-KZ" dirty="0" smtClean="0"/>
              <a:t>тазалаушы бөлім</a:t>
            </a:r>
            <a:r>
              <a:rPr lang="ru-RU" dirty="0" smtClean="0"/>
              <a:t>;</a:t>
            </a:r>
          </a:p>
          <a:p>
            <a:r>
              <a:rPr lang="kk-KZ" dirty="0" smtClean="0"/>
              <a:t>қазандық</a:t>
            </a:r>
            <a:r>
              <a:rPr lang="ru-RU" dirty="0" smtClean="0"/>
              <a:t>;</a:t>
            </a:r>
          </a:p>
          <a:p>
            <a:r>
              <a:rPr lang="kk-KZ" dirty="0" smtClean="0"/>
              <a:t>ағаш шаруашылық бөлім</a:t>
            </a:r>
            <a:r>
              <a:rPr lang="ru-RU" dirty="0" smtClean="0"/>
              <a:t>;</a:t>
            </a:r>
          </a:p>
          <a:p>
            <a:r>
              <a:rPr lang="kk-KZ" dirty="0" smtClean="0"/>
              <a:t>жөндеу-механикалық цех</a:t>
            </a:r>
            <a:r>
              <a:rPr lang="ru-RU" dirty="0" smtClean="0"/>
              <a:t>;</a:t>
            </a:r>
          </a:p>
          <a:p>
            <a:r>
              <a:rPr lang="ru-RU" dirty="0" smtClean="0"/>
              <a:t> ГВТС</a:t>
            </a:r>
            <a:r>
              <a:rPr lang="kk-KZ" dirty="0" smtClean="0"/>
              <a:t> бөлімі</a:t>
            </a:r>
            <a:r>
              <a:rPr lang="ru-RU" dirty="0" smtClean="0"/>
              <a:t>;</a:t>
            </a:r>
          </a:p>
          <a:p>
            <a:r>
              <a:rPr lang="ru-RU" dirty="0" smtClean="0"/>
              <a:t> </a:t>
            </a:r>
            <a:r>
              <a:rPr lang="kk-KZ" dirty="0" smtClean="0"/>
              <a:t>пластмассалы бұйымдарды құю бөлімі;</a:t>
            </a:r>
            <a:endParaRPr lang="ru-RU" dirty="0" smtClean="0"/>
          </a:p>
          <a:p>
            <a:r>
              <a:rPr lang="kk-KZ" dirty="0" smtClean="0"/>
              <a:t>құралдық цех;</a:t>
            </a:r>
            <a:endParaRPr lang="ru-RU" dirty="0" smtClean="0"/>
          </a:p>
          <a:p>
            <a:r>
              <a:rPr lang="kk-KZ" dirty="0" smtClean="0"/>
              <a:t>көмір қоймасы;</a:t>
            </a:r>
            <a:endParaRPr lang="ru-RU" dirty="0" smtClean="0"/>
          </a:p>
          <a:p>
            <a:r>
              <a:rPr lang="kk-KZ" dirty="0" smtClean="0"/>
              <a:t>күл қоймасы;</a:t>
            </a:r>
            <a:endParaRPr lang="ru-RU" dirty="0" smtClean="0"/>
          </a:p>
          <a:p>
            <a:r>
              <a:rPr lang="kk-KZ" dirty="0" smtClean="0"/>
              <a:t>кокс қоймасы;</a:t>
            </a:r>
            <a:endParaRPr lang="ru-RU" dirty="0" smtClean="0"/>
          </a:p>
          <a:p>
            <a:endParaRPr lang="ru-R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kk-KZ" b="1" dirty="0" smtClean="0">
                <a:latin typeface="Times New Roman" pitchFamily="18" charset="0"/>
                <a:cs typeface="Times New Roman" pitchFamily="18" charset="0"/>
              </a:rPr>
              <a:t>Рафинирлеу цехі</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62500" lnSpcReduction="20000"/>
          </a:bodyPr>
          <a:lstStyle/>
          <a:p>
            <a:pPr marL="382588" indent="-20638" algn="just">
              <a:buNone/>
            </a:pPr>
            <a:r>
              <a:rPr lang="kk-KZ" dirty="0" smtClean="0"/>
              <a:t>       Рафинирлеудің технологиялық үрдісі арнайы араластырғыш машиналар көмегімен электрожылытылатын қазандарда бірнеше сатыда жүргізіледі.</a:t>
            </a:r>
            <a:endParaRPr lang="ru-RU" dirty="0" smtClean="0"/>
          </a:p>
          <a:p>
            <a:pPr marL="382588" indent="-20638" algn="just">
              <a:buNone/>
            </a:pPr>
            <a:r>
              <a:rPr lang="kk-KZ" dirty="0" smtClean="0"/>
              <a:t>Электрлік қазандарда қорғасын қоспалардан тазартылады және аккумулятор батареялары өндірісінде қолданылатын құймалардың маркалары алынады.</a:t>
            </a:r>
            <a:endParaRPr lang="ru-RU" dirty="0" smtClean="0"/>
          </a:p>
          <a:p>
            <a:pPr marL="382588" indent="-20638" algn="just">
              <a:buNone/>
            </a:pPr>
            <a:r>
              <a:rPr lang="kk-KZ" dirty="0" smtClean="0"/>
              <a:t>Температура 340 °С жеткенде күкірт қосып араластырғышты іске қосу арқылы қорғасынды мыстан тазартылады, кейін 460-480 °С температурада күшәннен тазарту үшін каустикалық содамен, селитрамен сілтілік рафинирлеу жүргізіледі.</a:t>
            </a:r>
            <a:endParaRPr lang="ru-RU" dirty="0" smtClean="0"/>
          </a:p>
          <a:p>
            <a:pPr marL="382588" indent="-20638" algn="just">
              <a:buNone/>
            </a:pPr>
            <a:r>
              <a:rPr lang="kk-KZ" dirty="0" smtClean="0"/>
              <a:t>Қоспалардан тазартып,балқыма бетінен сілтілік құймаларды жойған соң 450 °С температурада қорғасынның сәйкес маркаларын алу мақсатында қазанға легирлеуші элементтердің (қалайы, селен, сүрме, кальций) есептелген мөлшері қосылады. Алынған дайын құйма химиялық анализ жүргізілгеннен кейін қалыптарға құйылып, партия түрінде қорғасын қоймасына жіберіледі.</a:t>
            </a:r>
            <a:endParaRPr lang="ru-RU" dirty="0" smtClean="0"/>
          </a:p>
          <a:p>
            <a:pPr>
              <a:buNone/>
            </a:pPr>
            <a:endParaRPr lang="ru-RU"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a:xfrm>
            <a:off x="457200" y="5214950"/>
            <a:ext cx="7467600" cy="911213"/>
          </a:xfrm>
        </p:spPr>
        <p:txBody>
          <a:bodyPr/>
          <a:lstStyle/>
          <a:p>
            <a:pPr algn="ctr">
              <a:buNone/>
            </a:pPr>
            <a:r>
              <a:rPr lang="kk-KZ" sz="1800" i="1" dirty="0" smtClean="0">
                <a:latin typeface="Times New Roman" pitchFamily="18" charset="0"/>
                <a:cs typeface="Times New Roman" pitchFamily="18" charset="0"/>
              </a:rPr>
              <a:t>Сурет № 10. Рафинациялау цехі</a:t>
            </a:r>
            <a:endParaRPr lang="ru-RU" sz="1800" dirty="0" smtClean="0">
              <a:latin typeface="Times New Roman" pitchFamily="18" charset="0"/>
              <a:cs typeface="Times New Roman" pitchFamily="18" charset="0"/>
            </a:endParaRPr>
          </a:p>
          <a:p>
            <a:endParaRPr lang="ru-RU" dirty="0"/>
          </a:p>
        </p:txBody>
      </p:sp>
      <p:pic>
        <p:nvPicPr>
          <p:cNvPr id="4" name="Рисунок 3"/>
          <p:cNvPicPr/>
          <p:nvPr/>
        </p:nvPicPr>
        <p:blipFill>
          <a:blip r:embed="rId2" cstate="print"/>
          <a:stretch>
            <a:fillRect/>
          </a:stretch>
        </p:blipFill>
        <p:spPr>
          <a:xfrm>
            <a:off x="1992409" y="1633537"/>
            <a:ext cx="5159181" cy="359092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kk-KZ" i="1" dirty="0" smtClean="0">
                <a:latin typeface="Times New Roman" pitchFamily="18" charset="0"/>
                <a:cs typeface="Times New Roman" pitchFamily="18" charset="0"/>
              </a:rPr>
              <a:t>Аккумулятор батареяларын өңдейтін «Engitek» желісі</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85000" lnSpcReduction="10000"/>
          </a:bodyPr>
          <a:lstStyle/>
          <a:p>
            <a:pPr marL="419100" indent="22225">
              <a:buNone/>
            </a:pPr>
            <a:r>
              <a:rPr lang="kk-KZ" dirty="0" smtClean="0"/>
              <a:t>«Engitek» желісінің қышқылмен толтырылған қолданылған қорғасын-қышқылды батареяларды утилизациялау өнімділігі 5 т/сағ. «Engitek» желісі жылына 250 күн және тәулігіне 16 сағат жұмыс жасай отырып жылына 20 000 тонна қолданылған қорғасын- қышқылды батареяларды өңдей алады.</a:t>
            </a:r>
            <a:endParaRPr lang="ru-RU" dirty="0" smtClean="0"/>
          </a:p>
          <a:p>
            <a:pPr marL="419100" indent="22225">
              <a:buNone/>
            </a:pPr>
            <a:r>
              <a:rPr lang="kk-KZ" dirty="0" smtClean="0"/>
              <a:t> «Engitek» желісі корпусы полипропиленнен және/немесе эбониттен жасалған қорғасын- қышқылды батареяларды өңдеуге арналған. </a:t>
            </a:r>
            <a:endParaRPr lang="ru-RU" dirty="0" smtClean="0"/>
          </a:p>
          <a:p>
            <a:pPr>
              <a:buNone/>
            </a:pPr>
            <a:endParaRPr lang="ru-RU"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5852" y="785794"/>
            <a:ext cx="6215106" cy="4214842"/>
          </a:xfrm>
          <a:prstGeom prst="rect">
            <a:avLst/>
          </a:prstGeom>
        </p:spPr>
      </p:pic>
      <p:sp>
        <p:nvSpPr>
          <p:cNvPr id="6451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1169619" tIns="703041" rIns="91440" bIns="914112" numCol="1" anchor="ctr" anchorCtr="0" compatLnSpc="1">
            <a:prstTxWarp prst="textNoShape">
              <a:avLst/>
            </a:prstTxWarp>
            <a:spAutoFit/>
          </a:bodyPr>
          <a:lstStyle/>
          <a:p>
            <a:endParaRPr lang="ru-RU"/>
          </a:p>
        </p:txBody>
      </p:sp>
      <p:sp>
        <p:nvSpPr>
          <p:cNvPr id="64515" name="Rectangle 3"/>
          <p:cNvSpPr>
            <a:spLocks noChangeArrowheads="1"/>
          </p:cNvSpPr>
          <p:nvPr/>
        </p:nvSpPr>
        <p:spPr bwMode="auto">
          <a:xfrm>
            <a:off x="0" y="4929198"/>
            <a:ext cx="9144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
            <a:br>
              <a:rPr kumimoji="0" lang="ru-RU"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kk-KZ"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Сурет №11. Аккумуляторларды қайта өңдейтін </a:t>
            </a:r>
            <a:r>
              <a:rPr kumimoji="0" lang="kk-KZ"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Engitek</a:t>
            </a:r>
            <a:r>
              <a:rPr kumimoji="0" lang="kk-KZ"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желісі	</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r>
            <a:br>
              <a:rPr kumimoji="0" lang="kk-KZ"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endParaRPr kumimoji="0" lang="kk-KZ"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34" y="500042"/>
            <a:ext cx="7467600" cy="5697559"/>
          </a:xfrm>
        </p:spPr>
        <p:txBody>
          <a:bodyPr>
            <a:normAutofit fontScale="92500" lnSpcReduction="20000"/>
          </a:bodyPr>
          <a:lstStyle/>
          <a:p>
            <a:pPr>
              <a:buNone/>
            </a:pPr>
            <a:r>
              <a:rPr lang="kk-KZ" dirty="0" smtClean="0">
                <a:latin typeface="Times New Roman" pitchFamily="18" charset="0"/>
                <a:cs typeface="Times New Roman" pitchFamily="18" charset="0"/>
              </a:rPr>
              <a:t>Өндіріс орнының қазіргі уақыттағы және болашақтағы жылдық қуаты:</a:t>
            </a:r>
            <a:endParaRPr lang="ru-RU" dirty="0" smtClean="0">
              <a:latin typeface="Times New Roman" pitchFamily="18" charset="0"/>
              <a:cs typeface="Times New Roman" pitchFamily="18" charset="0"/>
            </a:endParaRPr>
          </a:p>
          <a:p>
            <a:pPr>
              <a:buNone/>
            </a:pPr>
            <a:r>
              <a:rPr lang="kk-KZ" dirty="0" smtClean="0">
                <a:latin typeface="Times New Roman" pitchFamily="18" charset="0"/>
                <a:cs typeface="Times New Roman" pitchFamily="18" charset="0"/>
              </a:rPr>
              <a:t>- АКБ өндіру – жылына 800 000 – 2500 000 аккумулятор.</a:t>
            </a:r>
            <a:endParaRPr lang="ru-RU" dirty="0" smtClean="0">
              <a:latin typeface="Times New Roman" pitchFamily="18" charset="0"/>
              <a:cs typeface="Times New Roman" pitchFamily="18" charset="0"/>
            </a:endParaRPr>
          </a:p>
          <a:p>
            <a:pPr>
              <a:buNone/>
            </a:pPr>
            <a:r>
              <a:rPr lang="kk-KZ" dirty="0" smtClean="0">
                <a:latin typeface="Times New Roman" pitchFamily="18" charset="0"/>
                <a:cs typeface="Times New Roman" pitchFamily="18" charset="0"/>
              </a:rPr>
              <a:t>Аккумуляторлар өндірісі құрамына келесі технологиялық үрдістер кіреді:</a:t>
            </a:r>
            <a:endParaRPr lang="ru-RU"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1. Бөлшектерді қорғасын және қорғасын-сүрмелі және кальцийлі құймалардан құю.</a:t>
            </a:r>
            <a:endParaRPr lang="ru-RU"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2. Қорғасын ұнтағын дайындау.</a:t>
            </a:r>
            <a:endParaRPr lang="ru-RU"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3.Пастаны дайындау, жағу және кептіру.</a:t>
            </a:r>
            <a:endParaRPr lang="ru-RU"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4. </a:t>
            </a:r>
            <a:r>
              <a:rPr lang="ru-RU" dirty="0" err="1" smtClean="0">
                <a:latin typeface="Times New Roman" pitchFamily="18" charset="0"/>
                <a:cs typeface="Times New Roman" pitchFamily="18" charset="0"/>
              </a:rPr>
              <a:t>Электрохими</a:t>
            </a:r>
            <a:r>
              <a:rPr lang="kk-KZ" dirty="0" smtClean="0">
                <a:latin typeface="Times New Roman" pitchFamily="18" charset="0"/>
                <a:cs typeface="Times New Roman" pitchFamily="18" charset="0"/>
              </a:rPr>
              <a:t>ялық</a:t>
            </a:r>
            <a:r>
              <a:rPr lang="ru-RU" dirty="0" smtClean="0">
                <a:latin typeface="Times New Roman" pitchFamily="18" charset="0"/>
                <a:cs typeface="Times New Roman" pitchFamily="18" charset="0"/>
              </a:rPr>
              <a:t> батарей</a:t>
            </a:r>
            <a:r>
              <a:rPr lang="kk-KZ" dirty="0" smtClean="0">
                <a:latin typeface="Times New Roman" pitchFamily="18" charset="0"/>
                <a:cs typeface="Times New Roman" pitchFamily="18" charset="0"/>
              </a:rPr>
              <a:t>ялық</a:t>
            </a:r>
            <a:r>
              <a:rPr lang="ru-RU" dirty="0" smtClean="0">
                <a:latin typeface="Times New Roman" pitchFamily="18" charset="0"/>
                <a:cs typeface="Times New Roman" pitchFamily="18" charset="0"/>
              </a:rPr>
              <a:t> форм</a:t>
            </a:r>
            <a:r>
              <a:rPr lang="kk-KZ" dirty="0" smtClean="0">
                <a:latin typeface="Times New Roman" pitchFamily="18" charset="0"/>
                <a:cs typeface="Times New Roman" pitchFamily="18" charset="0"/>
              </a:rPr>
              <a:t>алау</a:t>
            </a:r>
            <a:r>
              <a:rPr lang="ru-RU" dirty="0" smtClean="0">
                <a:latin typeface="Times New Roman" pitchFamily="18" charset="0"/>
                <a:cs typeface="Times New Roman" pitchFamily="18" charset="0"/>
              </a:rPr>
              <a:t>.</a:t>
            </a:r>
          </a:p>
          <a:p>
            <a:r>
              <a:rPr lang="ru-RU" dirty="0" smtClean="0">
                <a:latin typeface="Times New Roman" pitchFamily="18" charset="0"/>
                <a:cs typeface="Times New Roman" pitchFamily="18" charset="0"/>
              </a:rPr>
              <a:t>5. </a:t>
            </a:r>
            <a:r>
              <a:rPr lang="kk-KZ" dirty="0" smtClean="0">
                <a:latin typeface="Times New Roman" pitchFamily="18" charset="0"/>
                <a:cs typeface="Times New Roman" pitchFamily="18" charset="0"/>
              </a:rPr>
              <a:t>Батареяларды жинақтау</a:t>
            </a:r>
            <a:r>
              <a:rPr lang="ru-RU" dirty="0" smtClean="0">
                <a:latin typeface="Times New Roman" pitchFamily="18" charset="0"/>
                <a:cs typeface="Times New Roman" pitchFamily="18" charset="0"/>
              </a:rPr>
              <a:t>. </a:t>
            </a:r>
          </a:p>
          <a:p>
            <a:r>
              <a:rPr lang="ru-RU" dirty="0" smtClean="0">
                <a:latin typeface="Times New Roman" pitchFamily="18" charset="0"/>
                <a:cs typeface="Times New Roman" pitchFamily="18" charset="0"/>
              </a:rPr>
              <a:t>6. </a:t>
            </a:r>
            <a:r>
              <a:rPr lang="kk-KZ" dirty="0" smtClean="0">
                <a:latin typeface="Times New Roman" pitchFamily="18" charset="0"/>
                <a:cs typeface="Times New Roman" pitchFamily="18" charset="0"/>
              </a:rPr>
              <a:t>Батареяларды  қаптау</a:t>
            </a:r>
            <a:r>
              <a:rPr lang="ru-RU" dirty="0" smtClean="0">
                <a:latin typeface="Times New Roman" pitchFamily="18" charset="0"/>
                <a:cs typeface="Times New Roman" pitchFamily="18" charset="0"/>
              </a:rPr>
              <a:t>.</a:t>
            </a:r>
          </a:p>
          <a:p>
            <a:pPr>
              <a:buNone/>
            </a:pPr>
            <a:endParaRPr lang="ru-R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1797040"/>
          </a:xfrm>
        </p:spPr>
        <p:txBody>
          <a:bodyPr>
            <a:normAutofit fontScale="90000"/>
          </a:bodyPr>
          <a:lstStyle/>
          <a:p>
            <a:pPr algn="ctr"/>
            <a:r>
              <a:rPr lang="kk-KZ" b="1" dirty="0" smtClean="0">
                <a:latin typeface="Times New Roman" pitchFamily="18" charset="0"/>
                <a:cs typeface="Times New Roman" pitchFamily="18" charset="0"/>
              </a:rPr>
              <a:t>АКБ өндірісінің технологиялық үрдісі</a:t>
            </a:r>
            <a:r>
              <a:rPr lang="ru-RU" b="1" dirty="0" smtClean="0">
                <a:latin typeface="Times New Roman" pitchFamily="18" charset="0"/>
                <a:cs typeface="Times New Roman" pitchFamily="18" charset="0"/>
              </a:rPr>
              <a:t/>
            </a:r>
            <a:br>
              <a:rPr lang="ru-RU" b="1" dirty="0" smtClean="0">
                <a:latin typeface="Times New Roman" pitchFamily="18" charset="0"/>
                <a:cs typeface="Times New Roman" pitchFamily="18" charset="0"/>
              </a:rPr>
            </a:br>
            <a:r>
              <a:rPr lang="kk-KZ" b="1" dirty="0" smtClean="0">
                <a:latin typeface="Times New Roman" pitchFamily="18" charset="0"/>
                <a:cs typeface="Times New Roman" pitchFamily="18" charset="0"/>
              </a:rPr>
              <a:t>Құю бөлімі</a:t>
            </a:r>
            <a:endParaRPr lang="ru-RU"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l="3294" t="27344" r="2269" b="35547"/>
          <a:stretch>
            <a:fillRect/>
          </a:stretch>
        </p:blipFill>
        <p:spPr bwMode="auto">
          <a:xfrm>
            <a:off x="214282" y="2786058"/>
            <a:ext cx="8215338" cy="1815016"/>
          </a:xfrm>
          <a:prstGeom prst="rect">
            <a:avLst/>
          </a:prstGeom>
          <a:ln>
            <a:headEnd/>
            <a:tailEnd/>
          </a:ln>
        </p:spPr>
        <p:style>
          <a:lnRef idx="1">
            <a:schemeClr val="accent2"/>
          </a:lnRef>
          <a:fillRef idx="3">
            <a:schemeClr val="accent2"/>
          </a:fillRef>
          <a:effectRef idx="2">
            <a:schemeClr val="accent2"/>
          </a:effectRef>
          <a:fontRef idx="minor">
            <a:schemeClr val="lt1"/>
          </a:fontRef>
        </p:style>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p:nvPr/>
        </p:nvPicPr>
        <p:blipFill>
          <a:blip r:embed="rId2" cstate="print">
            <a:extLst>
              <a:ext uri="{28A0092B-C50C-407E-A947-70E740481C1C}">
                <a14:useLocalDpi xmlns:a14="http://schemas.microsoft.com/office/drawing/2010/main" val="0"/>
              </a:ext>
            </a:extLst>
          </a:blip>
          <a:stretch>
            <a:fillRect/>
          </a:stretch>
        </p:blipFill>
        <p:spPr>
          <a:xfrm>
            <a:off x="3695700" y="3143248"/>
            <a:ext cx="5448300" cy="3314700"/>
          </a:xfrm>
          <a:prstGeom prst="rect">
            <a:avLst/>
          </a:prstGeom>
        </p:spPr>
      </p:pic>
      <p:sp>
        <p:nvSpPr>
          <p:cNvPr id="2" name="Заголовок 1"/>
          <p:cNvSpPr>
            <a:spLocks noGrp="1"/>
          </p:cNvSpPr>
          <p:nvPr>
            <p:ph type="title"/>
          </p:nvPr>
        </p:nvSpPr>
        <p:spPr/>
        <p:txBody>
          <a:bodyPr>
            <a:normAutofit/>
          </a:bodyPr>
          <a:lstStyle/>
          <a:p>
            <a:pPr algn="ctr"/>
            <a:r>
              <a:rPr lang="kk-KZ" b="1" dirty="0" smtClean="0">
                <a:latin typeface="Times New Roman" pitchFamily="18" charset="0"/>
                <a:cs typeface="Times New Roman" pitchFamily="18" charset="0"/>
              </a:rPr>
              <a:t>Технологиялық құрылғы</a:t>
            </a:r>
            <a:endParaRPr lang="ru-RU" dirty="0">
              <a:latin typeface="Times New Roman" pitchFamily="18" charset="0"/>
              <a:cs typeface="Times New Roman" pitchFamily="18" charset="0"/>
            </a:endParaRPr>
          </a:p>
        </p:txBody>
      </p:sp>
      <p:pic>
        <p:nvPicPr>
          <p:cNvPr id="4" name="Содержимое 3"/>
          <p:cNvPicPr>
            <a:picLocks noGrp="1"/>
          </p:cNvPicPr>
          <p:nvPr>
            <p:ph idx="1"/>
          </p:nvPr>
        </p:nvPicPr>
        <p:blipFill>
          <a:blip r:embed="rId3" cstate="print"/>
          <a:stretch>
            <a:fillRect/>
          </a:stretch>
        </p:blipFill>
        <p:spPr>
          <a:xfrm>
            <a:off x="428596" y="1428736"/>
            <a:ext cx="5503291" cy="3229650"/>
          </a:xfrm>
          <a:prstGeom prst="rect">
            <a:avLst/>
          </a:prstGeom>
        </p:spPr>
      </p:pic>
      <p:sp>
        <p:nvSpPr>
          <p:cNvPr id="82945" name="Rectangle 1"/>
          <p:cNvSpPr>
            <a:spLocks noChangeArrowheads="1"/>
          </p:cNvSpPr>
          <p:nvPr/>
        </p:nvSpPr>
        <p:spPr bwMode="auto">
          <a:xfrm>
            <a:off x="6000760" y="1928802"/>
            <a:ext cx="285752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Сурет №1.Қорғасын құймаларын жүктеу тасымалдағышы</a:t>
            </a:r>
            <a:endParaRPr kumimoji="0" lang="kk-KZ" b="0" i="0" u="none" strike="noStrike" cap="none" normalizeH="0" baseline="0" dirty="0" smtClean="0">
              <a:ln>
                <a:noFill/>
              </a:ln>
              <a:solidFill>
                <a:schemeClr val="tx1"/>
              </a:solidFill>
              <a:effectLst/>
              <a:latin typeface="Arial" pitchFamily="34" charset="0"/>
              <a:cs typeface="Arial" pitchFamily="34" charset="0"/>
            </a:endParaRPr>
          </a:p>
        </p:txBody>
      </p:sp>
      <p:sp>
        <p:nvSpPr>
          <p:cNvPr id="82946" name="Rectangle 2"/>
          <p:cNvSpPr>
            <a:spLocks noChangeArrowheads="1"/>
          </p:cNvSpPr>
          <p:nvPr/>
        </p:nvSpPr>
        <p:spPr bwMode="auto">
          <a:xfrm>
            <a:off x="0" y="5072074"/>
            <a:ext cx="407196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Сурет №2. Қорғасынды балқытқыш және жұмсартқыш қазанға жүктеу</a:t>
            </a:r>
            <a:endParaRPr kumimoji="0" lang="kk-KZ"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5720" y="357166"/>
            <a:ext cx="5500726" cy="2928958"/>
          </a:xfrm>
          <a:prstGeom prst="rect">
            <a:avLst/>
          </a:prstGeom>
        </p:spPr>
      </p:pic>
      <p:sp>
        <p:nvSpPr>
          <p:cNvPr id="819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81921" name="Рисунок 3"/>
          <p:cNvPicPr>
            <a:picLocks noChangeAspect="1" noChangeArrowheads="1"/>
          </p:cNvPicPr>
          <p:nvPr/>
        </p:nvPicPr>
        <p:blipFill>
          <a:blip r:embed="rId2"/>
          <a:srcRect/>
          <a:stretch>
            <a:fillRect/>
          </a:stretch>
        </p:blipFill>
        <p:spPr bwMode="auto">
          <a:xfrm>
            <a:off x="134938" y="457200"/>
            <a:ext cx="5314950" cy="2779713"/>
          </a:xfrm>
          <a:prstGeom prst="rect">
            <a:avLst/>
          </a:prstGeom>
          <a:noFill/>
        </p:spPr>
      </p:pic>
      <p:sp>
        <p:nvSpPr>
          <p:cNvPr id="81923" name="Rectangle 3"/>
          <p:cNvSpPr>
            <a:spLocks noChangeArrowheads="1"/>
          </p:cNvSpPr>
          <p:nvPr/>
        </p:nvSpPr>
        <p:spPr bwMode="auto">
          <a:xfrm>
            <a:off x="5929322" y="928670"/>
            <a:ext cx="3214678"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Сурет №3. </a:t>
            </a:r>
            <a:r>
              <a:rPr kumimoji="0" lang="kk-KZ"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teckcominco</a:t>
            </a:r>
            <a:r>
              <a:rPr kumimoji="0" lang="kk-KZ"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қорғасын лентасын құю желісі</a:t>
            </a:r>
            <a:endParaRPr kumimoji="0" lang="kk-KZ" b="0" i="0" u="none" strike="noStrike" cap="none" normalizeH="0" baseline="0" dirty="0" smtClean="0">
              <a:ln>
                <a:noFill/>
              </a:ln>
              <a:solidFill>
                <a:schemeClr val="tx1"/>
              </a:solidFill>
              <a:effectLst/>
              <a:latin typeface="Arial" pitchFamily="34" charset="0"/>
              <a:cs typeface="Arial" pitchFamily="34" charset="0"/>
            </a:endParaRPr>
          </a:p>
        </p:txBody>
      </p:sp>
      <p:pic>
        <p:nvPicPr>
          <p:cNvPr id="8" name="Рисунок 7" descr="G:\Линия Zesar\IMG_267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0430" y="2857496"/>
            <a:ext cx="5229225" cy="3552825"/>
          </a:xfrm>
          <a:prstGeom prst="rect">
            <a:avLst/>
          </a:prstGeom>
          <a:noFill/>
          <a:ln>
            <a:noFill/>
          </a:ln>
        </p:spPr>
      </p:pic>
      <p:sp>
        <p:nvSpPr>
          <p:cNvPr id="81924" name="Rectangle 4"/>
          <p:cNvSpPr>
            <a:spLocks noChangeArrowheads="1"/>
          </p:cNvSpPr>
          <p:nvPr/>
        </p:nvSpPr>
        <p:spPr bwMode="auto">
          <a:xfrm>
            <a:off x="0" y="5643578"/>
            <a:ext cx="335755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Сурет №4. </a:t>
            </a:r>
            <a:r>
              <a:rPr kumimoji="0" lang="kk-KZ"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ZESAR</a:t>
            </a:r>
            <a:r>
              <a:rPr kumimoji="0" lang="kk-KZ"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тоқ өткізгіштерді құю желісі</a:t>
            </a:r>
            <a:endParaRPr kumimoji="0" lang="kk-KZ"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kk-KZ" b="1" dirty="0" smtClean="0">
                <a:latin typeface="Times New Roman" pitchFamily="18" charset="0"/>
                <a:cs typeface="Times New Roman" pitchFamily="18" charset="0"/>
              </a:rPr>
              <a:t>Ұсақ бөлшектерді құю бөлімі</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a:xfrm>
            <a:off x="457200" y="1600201"/>
            <a:ext cx="3757610" cy="3971940"/>
          </a:xfrm>
        </p:spPr>
        <p:txBody>
          <a:bodyPr>
            <a:normAutofit fontScale="85000" lnSpcReduction="20000"/>
          </a:bodyPr>
          <a:lstStyle/>
          <a:p>
            <a:pPr algn="ctr">
              <a:buNone/>
            </a:pPr>
            <a:r>
              <a:rPr lang="kk-KZ" dirty="0" smtClean="0">
                <a:latin typeface="Times New Roman" pitchFamily="18" charset="0"/>
                <a:cs typeface="Times New Roman" pitchFamily="18" charset="0"/>
              </a:rPr>
              <a:t>Бөлімде қорғасынды балқыту қазандары орналасқан – 2 дана, сыйымдылығы 5 т, құю қалыптарын орнататын столдар, қолмен құюға арналған құю қалыптарының жинағы, қазандарды қыздыруды басқару шкафы (5-сурет).</a:t>
            </a:r>
            <a:endParaRPr lang="ru-RU" dirty="0" smtClean="0">
              <a:latin typeface="Times New Roman" pitchFamily="18" charset="0"/>
              <a:cs typeface="Times New Roman" pitchFamily="18" charset="0"/>
            </a:endParaRPr>
          </a:p>
          <a:p>
            <a:pPr>
              <a:buNone/>
            </a:pPr>
            <a:endParaRPr lang="ru-RU" dirty="0"/>
          </a:p>
        </p:txBody>
      </p:sp>
      <p:pic>
        <p:nvPicPr>
          <p:cNvPr id="4" name="Рисунок 3"/>
          <p:cNvPicPr/>
          <p:nvPr/>
        </p:nvPicPr>
        <p:blipFill>
          <a:blip r:embed="rId2" cstate="print">
            <a:extLst>
              <a:ext uri="{28A0092B-C50C-407E-A947-70E740481C1C}">
                <a14:useLocalDpi xmlns:a14="http://schemas.microsoft.com/office/drawing/2010/main" val="0"/>
              </a:ext>
            </a:extLst>
          </a:blip>
          <a:stretch>
            <a:fillRect/>
          </a:stretch>
        </p:blipFill>
        <p:spPr>
          <a:xfrm>
            <a:off x="4429124" y="1490662"/>
            <a:ext cx="3929090" cy="401004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kk-KZ" b="1" dirty="0" smtClean="0">
                <a:latin typeface="Times New Roman" pitchFamily="18" charset="0"/>
                <a:cs typeface="Times New Roman" pitchFamily="18" charset="0"/>
              </a:rPr>
              <a:t>Диірменді бөлім</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pPr algn="ctr">
              <a:buNone/>
            </a:pPr>
            <a:r>
              <a:rPr lang="kk-KZ" dirty="0" smtClean="0">
                <a:latin typeface="Times New Roman" pitchFamily="18" charset="0"/>
                <a:cs typeface="Times New Roman" pitchFamily="18" charset="0"/>
              </a:rPr>
              <a:t>Қоғасын ұнтағын өндіру үшін үш «Sanhuan» SF-24S (Қытай) диірменді қондырғысы орнатылған. Әр қондырғы ПӘК 99,8 %, жиекті сүзгіштері бар шаң ұстағыш жүйемен жабдықталған. Қорғасын құймаларынан қорғасын шаңын алу үшін қорғасын цилиндрлері құйылады.</a:t>
            </a:r>
            <a:endParaRPr lang="ru-RU" dirty="0" smtClean="0">
              <a:latin typeface="Times New Roman" pitchFamily="18" charset="0"/>
              <a:cs typeface="Times New Roman" pitchFamily="18" charset="0"/>
            </a:endParaRPr>
          </a:p>
          <a:p>
            <a:pPr>
              <a:buNone/>
            </a:pPr>
            <a:endParaRPr lang="ru-R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kk-KZ" dirty="0" smtClean="0">
                <a:latin typeface="Times New Roman" pitchFamily="18" charset="0"/>
                <a:cs typeface="Times New Roman" pitchFamily="18" charset="0"/>
              </a:rPr>
              <a:t>Қорғасын цилиндрлерін өндіру үрдісі</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92500"/>
          </a:bodyPr>
          <a:lstStyle/>
          <a:p>
            <a:r>
              <a:rPr lang="kk-KZ" i="1" dirty="0" smtClean="0"/>
              <a:t>Тізбекті конвейр</a:t>
            </a:r>
            <a:endParaRPr lang="ru-RU" dirty="0" smtClean="0"/>
          </a:p>
          <a:p>
            <a:r>
              <a:rPr lang="kk-KZ" i="1" dirty="0" smtClean="0"/>
              <a:t>Балқыту қазаны</a:t>
            </a:r>
            <a:endParaRPr lang="ru-RU" dirty="0" smtClean="0"/>
          </a:p>
          <a:p>
            <a:r>
              <a:rPr lang="kk-KZ" i="1" dirty="0" smtClean="0"/>
              <a:t>Қорғасын беру желісі</a:t>
            </a:r>
            <a:endParaRPr lang="ru-RU" dirty="0" smtClean="0"/>
          </a:p>
          <a:p>
            <a:r>
              <a:rPr lang="kk-KZ" i="1" dirty="0" smtClean="0"/>
              <a:t>Қорғасын цилиндрлерін құю автоматы</a:t>
            </a:r>
            <a:endParaRPr lang="ru-RU" dirty="0" smtClean="0"/>
          </a:p>
          <a:p>
            <a:r>
              <a:rPr lang="kk-KZ" i="1" dirty="0" smtClean="0"/>
              <a:t>Цилиндрлерді жинау және сақтау бункері</a:t>
            </a:r>
            <a:endParaRPr lang="ru-RU" dirty="0" smtClean="0"/>
          </a:p>
          <a:p>
            <a:r>
              <a:rPr lang="kk-KZ" i="1" dirty="0" smtClean="0"/>
              <a:t>Автоматты түрде шығару қондырғысы</a:t>
            </a:r>
            <a:endParaRPr lang="ru-RU" dirty="0" smtClean="0"/>
          </a:p>
          <a:p>
            <a:r>
              <a:rPr lang="kk-KZ" i="1" dirty="0" smtClean="0"/>
              <a:t>Белдігі бар конвейр</a:t>
            </a:r>
            <a:endParaRPr lang="ru-RU" dirty="0" smtClean="0"/>
          </a:p>
          <a:p>
            <a:pPr>
              <a:buNone/>
            </a:pPr>
            <a:endParaRPr lang="ru-RU" dirty="0"/>
          </a:p>
        </p:txBody>
      </p:sp>
    </p:spTree>
  </p:cSld>
  <p:clrMapOvr>
    <a:masterClrMapping/>
  </p:clrMapOvr>
</p:sld>
</file>

<file path=ppt/theme/theme1.xml><?xml version="1.0" encoding="utf-8"?>
<a:theme xmlns:a="http://schemas.openxmlformats.org/drawingml/2006/main" name="Техническ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Техническая">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Техническая">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46</TotalTime>
  <Words>850</Words>
  <Application>Microsoft Office PowerPoint</Application>
  <PresentationFormat>Экран (4:3)</PresentationFormat>
  <Paragraphs>100</Paragraphs>
  <Slides>23</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23</vt:i4>
      </vt:variant>
    </vt:vector>
  </HeadingPairs>
  <TitlesOfParts>
    <vt:vector size="29" baseType="lpstr">
      <vt:lpstr>Arial</vt:lpstr>
      <vt:lpstr>Calibri</vt:lpstr>
      <vt:lpstr>Franklin Gothic Book</vt:lpstr>
      <vt:lpstr>Times New Roman</vt:lpstr>
      <vt:lpstr>Wingdings 2</vt:lpstr>
      <vt:lpstr>Техническая</vt:lpstr>
      <vt:lpstr>ТОО «Кайнар-АКБ» қышқылды аккумулятор өндіріс орнының технологиялық бөлімі </vt:lpstr>
      <vt:lpstr>Өндіріс аумағында орналасқан бөлімдер:</vt:lpstr>
      <vt:lpstr>Презентация PowerPoint</vt:lpstr>
      <vt:lpstr>АКБ өндірісінің технологиялық үрдісі Құю бөлімі</vt:lpstr>
      <vt:lpstr>Технологиялық құрылғы</vt:lpstr>
      <vt:lpstr>Презентация PowerPoint</vt:lpstr>
      <vt:lpstr>Ұсақ бөлшектерді құю бөлімі</vt:lpstr>
      <vt:lpstr>Диірменді бөлім</vt:lpstr>
      <vt:lpstr>Қорғасын цилиндрлерін өндіру үрдісі</vt:lpstr>
      <vt:lpstr>Қорғасын ұнтағын өндіру үрдісі</vt:lpstr>
      <vt:lpstr>Жағу бөлімі</vt:lpstr>
      <vt:lpstr>Презентация PowerPoint</vt:lpstr>
      <vt:lpstr>Презентация PowerPoint</vt:lpstr>
      <vt:lpstr>Презентация PowerPoint</vt:lpstr>
      <vt:lpstr>Жинақтау цехі</vt:lpstr>
      <vt:lpstr>Формалау бөлімі</vt:lpstr>
      <vt:lpstr>Дайын өнім қоймасы</vt:lpstr>
      <vt:lpstr> Электролит дайындау бөлімі</vt:lpstr>
      <vt:lpstr>Қорғасын қалдықтарын регенерациялау бөлімі </vt:lpstr>
      <vt:lpstr>Рафинирлеу цехі</vt:lpstr>
      <vt:lpstr>Презентация PowerPoint</vt:lpstr>
      <vt:lpstr>Аккумулятор батареяларын өңдейтін «Engitek» желісі</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ТОО «Кайнар-АКБ» қышқылды аккумулятор өндіріс орнының технологиялық бөлімі</dc:title>
  <dc:creator>Кудреева Лейла</dc:creator>
  <cp:lastModifiedBy>Кудреева Лейла</cp:lastModifiedBy>
  <cp:revision>16</cp:revision>
  <dcterms:modified xsi:type="dcterms:W3CDTF">2018-04-03T04:09:48Z</dcterms:modified>
</cp:coreProperties>
</file>